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Fira Sans Medium"/>
      <p:regular r:id="rId28"/>
      <p:bold r:id="rId29"/>
      <p:italic r:id="rId30"/>
      <p:boldItalic r:id="rId31"/>
    </p:embeddedFont>
    <p:embeddedFont>
      <p:font typeface="Fira Sans ExtraBold"/>
      <p:bold r:id="rId32"/>
      <p:boldItalic r:id="rId33"/>
    </p:embeddedFont>
    <p:embeddedFont>
      <p:font typeface="Fira Sans"/>
      <p:regular r:id="rId34"/>
      <p:bold r:id="rId35"/>
      <p:italic r:id="rId36"/>
      <p:boldItalic r:id="rId37"/>
    </p:embeddedFont>
    <p:embeddedFont>
      <p:font typeface="Helvetica Neue"/>
      <p:regular r:id="rId38"/>
      <p:bold r:id="rId39"/>
      <p:italic r:id="rId40"/>
      <p:boldItalic r:id="rId41"/>
    </p:embeddedFont>
    <p:embeddedFont>
      <p:font typeface="Roboto Light"/>
      <p:regular r:id="rId42"/>
      <p:bold r:id="rId43"/>
      <p:italic r:id="rId44"/>
      <p:boldItalic r:id="rId45"/>
    </p:embeddedFont>
    <p:embeddedFont>
      <p:font typeface="Merriweather Sans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42" Type="http://schemas.openxmlformats.org/officeDocument/2006/relationships/font" Target="fonts/RobotoLight-regular.fntdata"/><Relationship Id="rId41" Type="http://schemas.openxmlformats.org/officeDocument/2006/relationships/font" Target="fonts/HelveticaNeue-boldItalic.fntdata"/><Relationship Id="rId44" Type="http://schemas.openxmlformats.org/officeDocument/2006/relationships/font" Target="fonts/RobotoLight-italic.fntdata"/><Relationship Id="rId43" Type="http://schemas.openxmlformats.org/officeDocument/2006/relationships/font" Target="fonts/RobotoLight-bold.fntdata"/><Relationship Id="rId46" Type="http://schemas.openxmlformats.org/officeDocument/2006/relationships/font" Target="fonts/MerriweatherSansLight-regular.fntdata"/><Relationship Id="rId45" Type="http://schemas.openxmlformats.org/officeDocument/2006/relationships/font" Target="fonts/Roboto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erriweatherSansLight-italic.fntdata"/><Relationship Id="rId47" Type="http://schemas.openxmlformats.org/officeDocument/2006/relationships/font" Target="fonts/MerriweatherSansLight-bold.fntdata"/><Relationship Id="rId49" Type="http://schemas.openxmlformats.org/officeDocument/2006/relationships/font" Target="fonts/MerriweatherSans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Medium-boldItalic.fntdata"/><Relationship Id="rId30" Type="http://schemas.openxmlformats.org/officeDocument/2006/relationships/font" Target="fonts/FiraSansMedium-italic.fntdata"/><Relationship Id="rId33" Type="http://schemas.openxmlformats.org/officeDocument/2006/relationships/font" Target="fonts/FiraSansExtraBold-boldItalic.fntdata"/><Relationship Id="rId32" Type="http://schemas.openxmlformats.org/officeDocument/2006/relationships/font" Target="fonts/FiraSansExtraBold-bold.fntdata"/><Relationship Id="rId35" Type="http://schemas.openxmlformats.org/officeDocument/2006/relationships/font" Target="fonts/FiraSans-bold.fntdata"/><Relationship Id="rId34" Type="http://schemas.openxmlformats.org/officeDocument/2006/relationships/font" Target="fonts/FiraSans-regular.fntdata"/><Relationship Id="rId37" Type="http://schemas.openxmlformats.org/officeDocument/2006/relationships/font" Target="fonts/FiraSans-boldItalic.fntdata"/><Relationship Id="rId36" Type="http://schemas.openxmlformats.org/officeDocument/2006/relationships/font" Target="fonts/FiraSans-italic.fntdata"/><Relationship Id="rId39" Type="http://schemas.openxmlformats.org/officeDocument/2006/relationships/font" Target="fonts/HelveticaNeue-bold.fntdata"/><Relationship Id="rId38" Type="http://schemas.openxmlformats.org/officeDocument/2006/relationships/font" Target="fonts/HelveticaNeue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FiraSansMedium-regular.fntdata"/><Relationship Id="rId27" Type="http://schemas.openxmlformats.org/officeDocument/2006/relationships/slide" Target="slides/slide22.xml"/><Relationship Id="rId29" Type="http://schemas.openxmlformats.org/officeDocument/2006/relationships/font" Target="fonts/FiraSansMedium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94dc8033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94dc8033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6db5ba249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6db5ba249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6db5ba249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6db5ba249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6db5ba249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6db5ba249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6db5ba249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6db5ba249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6db5ba249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06db5ba249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6db5ba249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6db5ba249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6db5ba249_0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6db5ba249_0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6db5ba249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6db5ba249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6db5ba249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06db5ba249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6db5ba249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06db5ba249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6db5ba2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6db5ba2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6db5ba249_0_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6db5ba249_0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6db5ba249_0_1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06db5ba249_0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6db5ba249_0_11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g106db5ba249_0_11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6db5ba24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6db5ba24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6db5ba249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6db5ba249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6db5ba249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6db5ba249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6db5ba249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6db5ba249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6db5ba249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6db5ba249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6db5ba249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06db5ba249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6db5ba249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6db5ba249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0"/>
            <a:ext cx="9144000" cy="42444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163937" y="-1297787"/>
            <a:ext cx="11352775" cy="9960650"/>
            <a:chOff x="-163937" y="-1297787"/>
            <a:chExt cx="11352775" cy="9960650"/>
          </a:xfrm>
        </p:grpSpPr>
        <p:grpSp>
          <p:nvGrpSpPr>
            <p:cNvPr id="14" name="Google Shape;14;p2"/>
            <p:cNvGrpSpPr/>
            <p:nvPr/>
          </p:nvGrpSpPr>
          <p:grpSpPr>
            <a:xfrm rot="5400000">
              <a:off x="-214077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5" name="Google Shape;15;p2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" name="Google Shape;24;p2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25" name="Google Shape;25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" name="Google Shape;33;p2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34" name="Google Shape;34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" name="Google Shape;42;p2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43" name="Google Shape;43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1" name="Google Shape;51;p2"/>
            <p:cNvGrpSpPr/>
            <p:nvPr/>
          </p:nvGrpSpPr>
          <p:grpSpPr>
            <a:xfrm rot="5400000">
              <a:off x="320502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52" name="Google Shape;52;p2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53" name="Google Shape;53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" name="Google Shape;61;p2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" name="Google Shape;70;p2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71" name="Google Shape;71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9" name="Google Shape;79;p2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80" name="Google Shape;80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88" name="Google Shape;88;p2"/>
          <p:cNvSpPr/>
          <p:nvPr/>
        </p:nvSpPr>
        <p:spPr>
          <a:xfrm>
            <a:off x="2090550" y="1342350"/>
            <a:ext cx="4962900" cy="155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10004">
            <a:off x="-1875598" y="1521599"/>
            <a:ext cx="514350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"/>
          <p:cNvSpPr/>
          <p:nvPr/>
        </p:nvSpPr>
        <p:spPr>
          <a:xfrm>
            <a:off x="0" y="4244400"/>
            <a:ext cx="9144000" cy="89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00" y="4341687"/>
            <a:ext cx="1739150" cy="7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/>
          <p:nvPr>
            <p:ph idx="2" type="ctrTitle"/>
          </p:nvPr>
        </p:nvSpPr>
        <p:spPr>
          <a:xfrm>
            <a:off x="2090550" y="1342350"/>
            <a:ext cx="4962900" cy="15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3000"/>
              <a:buFont typeface="Fira Sans ExtraBold"/>
              <a:buNone/>
              <a:defRPr sz="3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93" name="Google Shape;9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9475" y="4318513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3103350" y="3812013"/>
            <a:ext cx="29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xx</a:t>
            </a: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 de xxxx de xxxx</a:t>
            </a:r>
            <a:endParaRPr b="1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5" name="Google Shape;9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padrão">
  <p:cSld name="CUSTOM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00" name="Google Shape;100;p3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 txBox="1"/>
          <p:nvPr>
            <p:ph idx="2" type="body"/>
          </p:nvPr>
        </p:nvSpPr>
        <p:spPr>
          <a:xfrm>
            <a:off x="0" y="900000"/>
            <a:ext cx="91440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fotos pequenas">
  <p:cSld name="CUSTOM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07" name="Google Shape;107;p4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/>
          <p:nvPr/>
        </p:nvSpPr>
        <p:spPr>
          <a:xfrm>
            <a:off x="0" y="899100"/>
            <a:ext cx="4607400" cy="42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foto grande">
  <p:cSld name="CUSTOM_2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5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15" name="Google Shape;115;p5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/>
          <p:nvPr/>
        </p:nvSpPr>
        <p:spPr>
          <a:xfrm>
            <a:off x="0" y="899100"/>
            <a:ext cx="4607400" cy="42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código">
  <p:cSld name="CUSTOM_2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23" name="Google Shape;123;p6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"/>
          <p:cNvSpPr txBox="1"/>
          <p:nvPr>
            <p:ph idx="2" type="body"/>
          </p:nvPr>
        </p:nvSpPr>
        <p:spPr>
          <a:xfrm>
            <a:off x="0" y="900000"/>
            <a:ext cx="45366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26" name="Google Shape;126;p6"/>
          <p:cNvSpPr txBox="1"/>
          <p:nvPr>
            <p:ph idx="3" type="body"/>
          </p:nvPr>
        </p:nvSpPr>
        <p:spPr>
          <a:xfrm>
            <a:off x="4536600" y="900000"/>
            <a:ext cx="4607400" cy="42444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ira Sans"/>
              <a:buChar char="●"/>
              <a:def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big título">
  <p:cSld name="CUSTOM_1">
    <p:bg>
      <p:bgPr>
        <a:gradFill>
          <a:gsLst>
            <a:gs pos="0">
              <a:srgbClr val="FFC002"/>
            </a:gs>
            <a:gs pos="100000">
              <a:srgbClr val="F1C232"/>
            </a:gs>
          </a:gsLst>
          <a:lin ang="10801400" scaled="0"/>
        </a:gra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4000"/>
              <a:buFont typeface="Fira Sans ExtraBold"/>
              <a:buNone/>
              <a:defRPr sz="4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big título 1">
  <p:cSld name="CUSTOM_1_1">
    <p:bg>
      <p:bgPr>
        <a:gradFill>
          <a:gsLst>
            <a:gs pos="0">
              <a:srgbClr val="FFC002"/>
            </a:gs>
            <a:gs pos="100000">
              <a:srgbClr val="F1C232"/>
            </a:gs>
          </a:gsLst>
          <a:lin ang="10801400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4000"/>
              <a:buFont typeface="Fira Sans ExtraBold"/>
              <a:buNone/>
              <a:defRPr sz="4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 showMasterSp="0">
  <p:cSld name="Cita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"/>
          <p:cNvSpPr txBox="1"/>
          <p:nvPr>
            <p:ph idx="1" type="body"/>
          </p:nvPr>
        </p:nvSpPr>
        <p:spPr>
          <a:xfrm>
            <a:off x="892969" y="3355330"/>
            <a:ext cx="7358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914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892969" y="2263676"/>
            <a:ext cx="7358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747474"/>
              </a:buClr>
              <a:buSzPts val="2600"/>
              <a:buFont typeface="Helvetica Neue Light"/>
              <a:buNone/>
              <a:defRPr sz="2600"/>
            </a:lvl1pPr>
            <a:lvl2pPr indent="-285750" lvl="1" marL="914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rmAutofit fontScale="77500" lnSpcReduction="20000"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hyperlink" Target="mailto:colmeiacct@gmail.com" TargetMode="External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14.jpg"/><Relationship Id="rId5" Type="http://schemas.openxmlformats.org/officeDocument/2006/relationships/image" Target="../media/image20.jpg"/><Relationship Id="rId6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"/>
          <p:cNvSpPr txBox="1"/>
          <p:nvPr>
            <p:ph idx="2" type="ctrTitle"/>
          </p:nvPr>
        </p:nvSpPr>
        <p:spPr>
          <a:xfrm>
            <a:off x="2090550" y="1342350"/>
            <a:ext cx="4962900" cy="15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0"/>
          <p:cNvSpPr/>
          <p:nvPr/>
        </p:nvSpPr>
        <p:spPr>
          <a:xfrm>
            <a:off x="0" y="0"/>
            <a:ext cx="9144000" cy="42444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10"/>
          <p:cNvGrpSpPr/>
          <p:nvPr/>
        </p:nvGrpSpPr>
        <p:grpSpPr>
          <a:xfrm>
            <a:off x="-163937" y="-1297787"/>
            <a:ext cx="11352775" cy="9960650"/>
            <a:chOff x="-163937" y="-1297787"/>
            <a:chExt cx="11352775" cy="9960650"/>
          </a:xfrm>
        </p:grpSpPr>
        <p:grpSp>
          <p:nvGrpSpPr>
            <p:cNvPr id="142" name="Google Shape;142;p10"/>
            <p:cNvGrpSpPr/>
            <p:nvPr/>
          </p:nvGrpSpPr>
          <p:grpSpPr>
            <a:xfrm rot="5400000">
              <a:off x="-214077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43" name="Google Shape;143;p10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44" name="Google Shape;144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" name="Google Shape;148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" name="Google Shape;149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" name="Google Shape;150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2" name="Google Shape;152;p10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53" name="Google Shape;153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" name="Google Shape;155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" name="Google Shape;157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" name="Google Shape;158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" name="Google Shape;160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1" name="Google Shape;161;p10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62" name="Google Shape;162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" name="Google Shape;166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" name="Google Shape;167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" name="Google Shape;169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0" name="Google Shape;170;p10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71" name="Google Shape;171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" name="Google Shape;177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9" name="Google Shape;179;p10"/>
            <p:cNvGrpSpPr/>
            <p:nvPr/>
          </p:nvGrpSpPr>
          <p:grpSpPr>
            <a:xfrm rot="5400000">
              <a:off x="320502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80" name="Google Shape;180;p10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81" name="Google Shape;181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9" name="Google Shape;189;p10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90" name="Google Shape;190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" name="Google Shape;192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" name="Google Shape;193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" name="Google Shape;195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" name="Google Shape;197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8" name="Google Shape;198;p10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99" name="Google Shape;199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" name="Google Shape;201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" name="Google Shape;202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" name="Google Shape;203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" name="Google Shape;204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" name="Google Shape;205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7" name="Google Shape;207;p10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208" name="Google Shape;208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" name="Google Shape;210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" name="Google Shape;212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" name="Google Shape;213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" name="Google Shape;214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" name="Google Shape;215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16" name="Google Shape;216;p10"/>
          <p:cNvSpPr/>
          <p:nvPr/>
        </p:nvSpPr>
        <p:spPr>
          <a:xfrm>
            <a:off x="2090550" y="1342350"/>
            <a:ext cx="4962900" cy="155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0004">
            <a:off x="-1875598" y="1521599"/>
            <a:ext cx="514350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0"/>
          <p:cNvSpPr/>
          <p:nvPr/>
        </p:nvSpPr>
        <p:spPr>
          <a:xfrm>
            <a:off x="0" y="4244400"/>
            <a:ext cx="9144000" cy="89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0"/>
          <p:cNvSpPr txBox="1"/>
          <p:nvPr/>
        </p:nvSpPr>
        <p:spPr>
          <a:xfrm>
            <a:off x="1491000" y="1502288"/>
            <a:ext cx="616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Aula 3 Arduino Itinerante</a:t>
            </a:r>
            <a:endParaRPr b="1" sz="3000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" name="Google Shape;220;p10"/>
          <p:cNvSpPr txBox="1"/>
          <p:nvPr/>
        </p:nvSpPr>
        <p:spPr>
          <a:xfrm>
            <a:off x="2148450" y="2003213"/>
            <a:ext cx="484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Uma aprofundada na parte de componentes</a:t>
            </a:r>
            <a:br>
              <a:rPr lang="pt-BR"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</a:br>
            <a:r>
              <a:rPr lang="pt-BR"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eletrônicos</a:t>
            </a:r>
            <a:r>
              <a:rPr lang="pt-BR"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e seus circuitos </a:t>
            </a:r>
            <a:endParaRPr>
              <a:solidFill>
                <a:srgbClr val="7F6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1" name="Google Shape;221;p10"/>
          <p:cNvSpPr txBox="1"/>
          <p:nvPr/>
        </p:nvSpPr>
        <p:spPr>
          <a:xfrm>
            <a:off x="3103350" y="3812013"/>
            <a:ext cx="29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10 de Dezembro de 2021</a:t>
            </a:r>
            <a:endParaRPr b="1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22" name="Google Shape;222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00" y="4341687"/>
            <a:ext cx="1739150" cy="7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0375" y="4318513"/>
            <a:ext cx="750851" cy="75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125" y="4341687"/>
            <a:ext cx="622540" cy="70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9694" y="4282190"/>
            <a:ext cx="622550" cy="82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Circuitos Rápidos de Contexto (558-PNP)</a:t>
            </a:r>
            <a:endParaRPr sz="2590"/>
          </a:p>
        </p:txBody>
      </p:sp>
      <p:pic>
        <p:nvPicPr>
          <p:cNvPr id="290" name="Google Shape;290;p19"/>
          <p:cNvPicPr preferRelativeResize="0"/>
          <p:nvPr/>
        </p:nvPicPr>
        <p:blipFill rotWithShape="1">
          <a:blip r:embed="rId3">
            <a:alphaModFix/>
          </a:blip>
          <a:srcRect b="0" l="46841" r="9439" t="12679"/>
          <a:stretch/>
        </p:blipFill>
        <p:spPr>
          <a:xfrm>
            <a:off x="6479475" y="1861325"/>
            <a:ext cx="2330525" cy="23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9"/>
          <p:cNvPicPr preferRelativeResize="0"/>
          <p:nvPr/>
        </p:nvPicPr>
        <p:blipFill rotWithShape="1">
          <a:blip r:embed="rId4">
            <a:alphaModFix/>
          </a:blip>
          <a:srcRect b="0" l="0" r="0" t="22450"/>
          <a:stretch/>
        </p:blipFill>
        <p:spPr>
          <a:xfrm>
            <a:off x="1" y="900000"/>
            <a:ext cx="5874083" cy="42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0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Alguma Dúvida 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Sensor de Temperatura e Umidade</a:t>
            </a:r>
            <a:endParaRPr sz="2590"/>
          </a:p>
        </p:txBody>
      </p:sp>
      <p:sp>
        <p:nvSpPr>
          <p:cNvPr id="302" name="Google Shape;302;p21"/>
          <p:cNvSpPr txBox="1"/>
          <p:nvPr>
            <p:ph idx="2" type="body"/>
          </p:nvPr>
        </p:nvSpPr>
        <p:spPr>
          <a:xfrm>
            <a:off x="4315200" y="899100"/>
            <a:ext cx="48288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chemeClr val="dk1"/>
                </a:solidFill>
              </a:rPr>
              <a:t>O sensor possui um Termistor que mede a temperatura (a cada grau existe uma diferença na resistência de 100Ω).</a:t>
            </a:r>
            <a:endParaRPr sz="17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chemeClr val="dk1"/>
                </a:solidFill>
              </a:rPr>
              <a:t>Para a parte de umidade o sensor descobre o valor através de dois eletrodos separado por um material retentor de umidade, como o valor da resistência é alterado conforme a umidade é possível calcular através de uma fórmula.</a:t>
            </a:r>
            <a:endParaRPr sz="17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rgbClr val="FF0000"/>
                </a:solidFill>
              </a:rPr>
              <a:t>*não conectar o sensor ao contrário*</a:t>
            </a:r>
            <a:endParaRPr sz="1700">
              <a:solidFill>
                <a:srgbClr val="FF0000"/>
              </a:solidFill>
            </a:endParaRPr>
          </a:p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303" name="Google Shape;303;p21"/>
          <p:cNvPicPr preferRelativeResize="0"/>
          <p:nvPr/>
        </p:nvPicPr>
        <p:blipFill rotWithShape="1">
          <a:blip r:embed="rId3">
            <a:alphaModFix/>
          </a:blip>
          <a:srcRect b="17129" l="11894" r="0" t="0"/>
          <a:stretch/>
        </p:blipFill>
        <p:spPr>
          <a:xfrm>
            <a:off x="0" y="1052813"/>
            <a:ext cx="4315200" cy="3936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Display LCD</a:t>
            </a:r>
            <a:endParaRPr sz="2590"/>
          </a:p>
        </p:txBody>
      </p:sp>
      <p:sp>
        <p:nvSpPr>
          <p:cNvPr id="309" name="Google Shape;309;p22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 lnSpcReduction="20000"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chemeClr val="dk1"/>
                </a:solidFill>
              </a:rPr>
              <a:t>O display LCD é uma tela que utiliza de cristais líquidos junto com mais materiais para mostrar imagens no display, o display 16x2 contém 16 caracteres em 2 linhas, cada caráter pode ser demonstrado numa matriz de 5 por 7. 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310" name="Google Shape;3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17287"/>
            <a:ext cx="4578901" cy="28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3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Alguma Dúvida 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Agora Vamos Para a Prática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5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Exercício</a:t>
            </a:r>
            <a:r>
              <a:rPr lang="pt-BR" sz="2590"/>
              <a:t> 1</a:t>
            </a:r>
            <a:endParaRPr sz="2590"/>
          </a:p>
        </p:txBody>
      </p:sp>
      <p:sp>
        <p:nvSpPr>
          <p:cNvPr id="326" name="Google Shape;326;p25"/>
          <p:cNvSpPr txBox="1"/>
          <p:nvPr>
            <p:ph idx="2" type="body"/>
          </p:nvPr>
        </p:nvSpPr>
        <p:spPr>
          <a:xfrm>
            <a:off x="4315200" y="899100"/>
            <a:ext cx="48288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Em um universo paralelo onde certas coisas são invertidas, as pessoas só conseguem enxergar no escuro, durante o dia a escuridão é produzida por um deL. Você sabendo que é possível fazer tal circuito em nosso universo, como tú criaria um circuito elétrico sem programação para fazer uma led acender quando a luminosidade estiver alta ?</a:t>
            </a:r>
            <a:endParaRPr sz="1700">
              <a:solidFill>
                <a:srgbClr val="FF0000"/>
              </a:solidFill>
            </a:endParaRPr>
          </a:p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327" name="Google Shape;327;p25"/>
          <p:cNvPicPr preferRelativeResize="0"/>
          <p:nvPr/>
        </p:nvPicPr>
        <p:blipFill rotWithShape="1">
          <a:blip r:embed="rId3">
            <a:alphaModFix/>
          </a:blip>
          <a:srcRect b="0" l="0" r="14733" t="0"/>
          <a:stretch/>
        </p:blipFill>
        <p:spPr>
          <a:xfrm>
            <a:off x="0" y="899100"/>
            <a:ext cx="4235049" cy="42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6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Resultado</a:t>
            </a:r>
            <a:endParaRPr sz="2590"/>
          </a:p>
        </p:txBody>
      </p:sp>
      <p:pic>
        <p:nvPicPr>
          <p:cNvPr id="333" name="Google Shape;333;p26"/>
          <p:cNvPicPr preferRelativeResize="0"/>
          <p:nvPr/>
        </p:nvPicPr>
        <p:blipFill rotWithShape="1">
          <a:blip r:embed="rId3">
            <a:alphaModFix/>
          </a:blip>
          <a:srcRect b="3308" l="0" r="0" t="4534"/>
          <a:stretch/>
        </p:blipFill>
        <p:spPr>
          <a:xfrm>
            <a:off x="1926025" y="894050"/>
            <a:ext cx="4524252" cy="42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Alguém teve algum problema 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8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Exercício 2</a:t>
            </a:r>
            <a:endParaRPr sz="2590"/>
          </a:p>
        </p:txBody>
      </p:sp>
      <p:sp>
        <p:nvSpPr>
          <p:cNvPr id="344" name="Google Shape;344;p28"/>
          <p:cNvSpPr txBox="1"/>
          <p:nvPr>
            <p:ph idx="2" type="body"/>
          </p:nvPr>
        </p:nvSpPr>
        <p:spPr>
          <a:xfrm>
            <a:off x="4315200" y="899100"/>
            <a:ext cx="48288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457200" lvl="0" marL="0" rtl="0" algn="just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Uma empresa de remédios precisa que seus refrigeradores estejam sempre gelados e na umidade adequada, para isso a cada 60 minutos o dono da empresa vai nos refrigeradores e </a:t>
            </a:r>
            <a:r>
              <a:rPr lang="pt-BR" sz="1700">
                <a:solidFill>
                  <a:schemeClr val="dk1"/>
                </a:solidFill>
              </a:rPr>
              <a:t>verifica</a:t>
            </a:r>
            <a:r>
              <a:rPr lang="pt-BR" sz="1700">
                <a:solidFill>
                  <a:schemeClr val="dk1"/>
                </a:solidFill>
              </a:rPr>
              <a:t> por si mesmo se o ar condicionado e umidificador precisar ser ligados ou não, para não ser preciso mais entrar no refrigerador o dono contratou vocês para fazer a medição da temperatura e umidade em um refrigerador em tempo real e mostrar o resultado em um display LCD.</a:t>
            </a:r>
            <a:endParaRPr sz="1700"/>
          </a:p>
        </p:txBody>
      </p:sp>
      <p:pic>
        <p:nvPicPr>
          <p:cNvPr id="345" name="Google Shape;345;p28"/>
          <p:cNvPicPr preferRelativeResize="0"/>
          <p:nvPr/>
        </p:nvPicPr>
        <p:blipFill rotWithShape="1">
          <a:blip r:embed="rId3">
            <a:alphaModFix/>
          </a:blip>
          <a:srcRect b="0" l="23608" r="22155" t="0"/>
          <a:stretch/>
        </p:blipFill>
        <p:spPr>
          <a:xfrm>
            <a:off x="0" y="899100"/>
            <a:ext cx="4357074" cy="42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Resumo da aula anterior</a:t>
            </a:r>
            <a:endParaRPr sz="2590"/>
          </a:p>
        </p:txBody>
      </p:sp>
      <p:pic>
        <p:nvPicPr>
          <p:cNvPr id="231" name="Google Shape;23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80748">
            <a:off x="-934850" y="2668650"/>
            <a:ext cx="2795700" cy="23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7825">
            <a:off x="881725" y="415150"/>
            <a:ext cx="2433775" cy="24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8325" y="2333625"/>
            <a:ext cx="32385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6835" y="885200"/>
            <a:ext cx="4777165" cy="42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Resultado</a:t>
            </a:r>
            <a:endParaRPr sz="2590"/>
          </a:p>
        </p:txBody>
      </p:sp>
      <p:pic>
        <p:nvPicPr>
          <p:cNvPr id="351" name="Google Shape;3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149" y="895450"/>
            <a:ext cx="6064009" cy="42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Alguém teve algum problema 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"/>
          <p:cNvSpPr txBox="1"/>
          <p:nvPr>
            <p:ph idx="1" type="body"/>
          </p:nvPr>
        </p:nvSpPr>
        <p:spPr>
          <a:xfrm>
            <a:off x="892925" y="3775678"/>
            <a:ext cx="73581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Nosso email - </a:t>
            </a:r>
            <a:r>
              <a:rPr lang="pt-BR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colmeiacct@gmail.com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Instagram - @colmeiaudesc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Discord - https://discord.gg/55nQjFMyE6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2" name="Google Shape;362;p31"/>
          <p:cNvSpPr txBox="1"/>
          <p:nvPr>
            <p:ph idx="2" type="body"/>
          </p:nvPr>
        </p:nvSpPr>
        <p:spPr>
          <a:xfrm>
            <a:off x="10" y="2736449"/>
            <a:ext cx="91440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25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97560"/>
              <a:buFont typeface="Helvetica Neue"/>
              <a:buNone/>
            </a:pPr>
            <a:r>
              <a:rPr lang="pt-BR" sz="4100"/>
              <a:t> PERGUNTAS?</a:t>
            </a:r>
            <a:endParaRPr sz="4100"/>
          </a:p>
        </p:txBody>
      </p:sp>
      <p:pic>
        <p:nvPicPr>
          <p:cNvPr id="363" name="Google Shape;363;p31"/>
          <p:cNvPicPr preferRelativeResize="0"/>
          <p:nvPr/>
        </p:nvPicPr>
        <p:blipFill rotWithShape="1">
          <a:blip r:embed="rId4">
            <a:alphaModFix/>
          </a:blip>
          <a:srcRect b="32081" l="24064" r="23803" t="10477"/>
          <a:stretch/>
        </p:blipFill>
        <p:spPr>
          <a:xfrm>
            <a:off x="3524413" y="372400"/>
            <a:ext cx="2095124" cy="230830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1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5" name="Google Shape;365;p31"/>
          <p:cNvSpPr txBox="1"/>
          <p:nvPr/>
        </p:nvSpPr>
        <p:spPr>
          <a:xfrm>
            <a:off x="-25" y="5009550"/>
            <a:ext cx="9144000" cy="1338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Dando inicio a Aula 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Relês</a:t>
            </a:r>
            <a:endParaRPr sz="2590"/>
          </a:p>
        </p:txBody>
      </p:sp>
      <p:sp>
        <p:nvSpPr>
          <p:cNvPr id="245" name="Google Shape;245;p13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	</a:t>
            </a:r>
            <a:r>
              <a:rPr lang="pt-BR" sz="1800">
                <a:solidFill>
                  <a:schemeClr val="dk1"/>
                </a:solidFill>
              </a:rPr>
              <a:t>Relês ou Relés são basicamente interruptores que são ativados por meio elétrico, eles utilizam de princípios de eletromagnetismo para fazer a troca do estado dos contatos, ao receber energia na Bobina ele realiza a troca do estado lógico do interruptor.</a:t>
            </a:r>
            <a:endParaRPr sz="1800"/>
          </a:p>
        </p:txBody>
      </p:sp>
      <p:pic>
        <p:nvPicPr>
          <p:cNvPr id="246" name="Google Shape;24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549" y="913500"/>
            <a:ext cx="4320451" cy="42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4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Transistores</a:t>
            </a:r>
            <a:endParaRPr sz="2590"/>
          </a:p>
        </p:txBody>
      </p:sp>
      <p:sp>
        <p:nvSpPr>
          <p:cNvPr id="252" name="Google Shape;252;p14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Transistores, de certa forma, possuem uma leve semelhança com o relé, os transistores são identificados como PNP ou NPN, eles possuem uma grande variedade de modelos, cada um com suas peculiaridades e funcionamentos.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53" name="Google Shape;253;p14"/>
          <p:cNvPicPr preferRelativeResize="0"/>
          <p:nvPr/>
        </p:nvPicPr>
        <p:blipFill rotWithShape="1">
          <a:blip r:embed="rId3">
            <a:alphaModFix/>
          </a:blip>
          <a:srcRect b="0" l="7040" r="9437" t="12679"/>
          <a:stretch/>
        </p:blipFill>
        <p:spPr>
          <a:xfrm>
            <a:off x="4691875" y="900000"/>
            <a:ext cx="4452125" cy="23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4"/>
          <p:cNvPicPr preferRelativeResize="0"/>
          <p:nvPr/>
        </p:nvPicPr>
        <p:blipFill rotWithShape="1">
          <a:blip r:embed="rId4">
            <a:alphaModFix/>
          </a:blip>
          <a:srcRect b="22862" l="0" r="0" t="12408"/>
          <a:stretch/>
        </p:blipFill>
        <p:spPr>
          <a:xfrm>
            <a:off x="4691875" y="3220850"/>
            <a:ext cx="4452124" cy="192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801" y="2884075"/>
            <a:ext cx="2379674" cy="237967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5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Qual a semelhança entre estes componentes ?</a:t>
            </a:r>
            <a:endParaRPr sz="2590"/>
          </a:p>
        </p:txBody>
      </p:sp>
      <p:pic>
        <p:nvPicPr>
          <p:cNvPr id="261" name="Google Shape;261;p15"/>
          <p:cNvPicPr preferRelativeResize="0"/>
          <p:nvPr/>
        </p:nvPicPr>
        <p:blipFill rotWithShape="1">
          <a:blip r:embed="rId4">
            <a:alphaModFix/>
          </a:blip>
          <a:srcRect b="0" l="28609" r="5104" t="0"/>
          <a:stretch/>
        </p:blipFill>
        <p:spPr>
          <a:xfrm>
            <a:off x="4151266" y="906550"/>
            <a:ext cx="4992733" cy="42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818075"/>
            <a:ext cx="2325426" cy="232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334" y="906550"/>
            <a:ext cx="3086366" cy="183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Como eu sei qual é o meu transistor ?</a:t>
            </a:r>
            <a:endParaRPr sz="2590"/>
          </a:p>
        </p:txBody>
      </p:sp>
      <p:pic>
        <p:nvPicPr>
          <p:cNvPr id="269" name="Google Shape;2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650" y="1401800"/>
            <a:ext cx="5670700" cy="37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300" y="1058213"/>
            <a:ext cx="2329400" cy="37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Datasheet</a:t>
            </a:r>
            <a:endParaRPr sz="2590"/>
          </a:p>
        </p:txBody>
      </p:sp>
      <p:pic>
        <p:nvPicPr>
          <p:cNvPr id="276" name="Google Shape;2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921237"/>
            <a:ext cx="4712105" cy="376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176" y="921225"/>
            <a:ext cx="4154825" cy="422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8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Circuitos Rápidos de Contexto (548-NPN)</a:t>
            </a:r>
            <a:endParaRPr sz="2590"/>
          </a:p>
        </p:txBody>
      </p:sp>
      <p:pic>
        <p:nvPicPr>
          <p:cNvPr id="283" name="Google Shape;283;p18"/>
          <p:cNvPicPr preferRelativeResize="0"/>
          <p:nvPr/>
        </p:nvPicPr>
        <p:blipFill rotWithShape="1">
          <a:blip r:embed="rId3">
            <a:alphaModFix/>
          </a:blip>
          <a:srcRect b="0" l="7039" r="50653" t="12679"/>
          <a:stretch/>
        </p:blipFill>
        <p:spPr>
          <a:xfrm>
            <a:off x="6568125" y="1854650"/>
            <a:ext cx="2255200" cy="23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86652"/>
            <a:ext cx="6136844" cy="42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